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6SMorEu5HjQvG0OGhlEsccDpY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d36785f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cd36785f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d36785f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cd36785f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d36785f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cd36785f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dea927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cdea927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e28076a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ce28076a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e28076a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ce28076a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e28076a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ce28076a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e28076a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ce28076a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f71f2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caf71f2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f71f25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caf71f25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cd14985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ccd14985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cd14985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ccd14985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cd14985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ccd14985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d36785f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cd36785f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d36785f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cd36785f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1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2933950" y="1333225"/>
            <a:ext cx="56208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Clase 8: Fundamentos de la POO. (Parte Final)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4050" y="4025788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By CanarianPlay</a:t>
            </a:r>
            <a:endParaRPr/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313" y="3633838"/>
            <a:ext cx="1172325" cy="1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d36785f6e_0_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206" name="Google Shape;206;g2cd36785f6e_0_22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Ejemplo</a:t>
            </a:r>
            <a:r>
              <a:rPr b="1" lang="es" sz="1500"/>
              <a:t>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                                                                                                                                                    → constructores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07" name="Google Shape;207;g2cd36785f6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750" y="1635188"/>
            <a:ext cx="46291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d36785f6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600" y="3399475"/>
            <a:ext cx="46672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d36785f6e_0_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214" name="Google Shape;214;g2cd36785f6e_0_3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Destructores</a:t>
            </a:r>
            <a:r>
              <a:rPr lang="es" sz="1500">
                <a:solidFill>
                  <a:srgbClr val="FFFF00"/>
                </a:solidFill>
              </a:rPr>
              <a:t>:</a:t>
            </a:r>
            <a:r>
              <a:rPr lang="e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Funciones miembros</a:t>
            </a:r>
            <a:r>
              <a:rPr lang="es" sz="1500">
                <a:solidFill>
                  <a:srgbClr val="FFFFFF"/>
                </a:solidFill>
              </a:rPr>
              <a:t> que </a:t>
            </a:r>
            <a:r>
              <a:rPr lang="es" sz="1500">
                <a:solidFill>
                  <a:srgbClr val="FFFF00"/>
                </a:solidFill>
              </a:rPr>
              <a:t>eliminan </a:t>
            </a:r>
            <a:r>
              <a:rPr lang="es" sz="1500">
                <a:solidFill>
                  <a:srgbClr val="FFFFFF"/>
                </a:solidFill>
              </a:rPr>
              <a:t>un objeto de una determinada </a:t>
            </a:r>
            <a:r>
              <a:rPr lang="es" sz="1500">
                <a:solidFill>
                  <a:srgbClr val="FFFFFF"/>
                </a:solidFill>
              </a:rPr>
              <a:t>clase.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Mismo nombre de clase.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</a:t>
            </a:r>
            <a:r>
              <a:rPr lang="es" sz="1500">
                <a:solidFill>
                  <a:srgbClr val="FFFFFF"/>
                </a:solidFill>
              </a:rPr>
              <a:t>retornan ningún valor.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</a:t>
            </a:r>
            <a:r>
              <a:rPr lang="es" sz="1500">
                <a:solidFill>
                  <a:srgbClr val="FFFFFF"/>
                </a:solidFill>
              </a:rPr>
              <a:t>tienen parámetros.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</a:t>
            </a:r>
            <a:r>
              <a:rPr lang="es" sz="1500">
                <a:solidFill>
                  <a:srgbClr val="FFFFFF"/>
                </a:solidFill>
              </a:rPr>
              <a:t>puede ser heredados.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Deben ser </a:t>
            </a:r>
            <a:r>
              <a:rPr lang="es" sz="1500">
                <a:solidFill>
                  <a:srgbClr val="FFFF00"/>
                </a:solidFill>
              </a:rPr>
              <a:t>públicos.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</a:t>
            </a:r>
            <a:r>
              <a:rPr lang="es" sz="1500"/>
              <a:t>pueden ser sobrecargados.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Sintaxis: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15" name="Google Shape;215;g2cd36785f6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875" y="2963975"/>
            <a:ext cx="23431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cd36785f6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025" y="3327520"/>
            <a:ext cx="3231275" cy="181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d36785f6e_0_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222" name="Google Shape;222;g2cd36785f6e_0_4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Destructores:</a:t>
            </a:r>
            <a:r>
              <a:rPr lang="e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Operador </a:t>
            </a:r>
            <a:r>
              <a:rPr lang="es" sz="1500">
                <a:solidFill>
                  <a:srgbClr val="FFFF00"/>
                </a:solidFill>
              </a:rPr>
              <a:t>delete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23" name="Google Shape;223;g2cd36785f6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13376"/>
            <a:ext cx="4759400" cy="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d36785f6e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757813"/>
            <a:ext cx="46101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d36785f6e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1072">
            <a:off x="4879100" y="3599609"/>
            <a:ext cx="3777025" cy="61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cd36785f6e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925" y="1561275"/>
            <a:ext cx="1506825" cy="1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dea9277d3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Estructuras de ficheros</a:t>
            </a:r>
            <a:endParaRPr/>
          </a:p>
        </p:txBody>
      </p:sp>
      <p:sp>
        <p:nvSpPr>
          <p:cNvPr id="232" name="Google Shape;232;g2cdea9277d3_0_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Estructura de ficheros en C++</a:t>
            </a:r>
            <a:r>
              <a:rPr lang="es" sz="1500">
                <a:solidFill>
                  <a:srgbClr val="FFFF00"/>
                </a:solidFill>
              </a:rPr>
              <a:t>:</a:t>
            </a:r>
            <a:r>
              <a:rPr lang="e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Dividir la estructura de un proyecto en ficheros.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Dos tipos de ficheros </a:t>
            </a:r>
            <a:r>
              <a:rPr lang="es" sz="1500">
                <a:solidFill>
                  <a:srgbClr val="FFFF00"/>
                </a:solidFill>
              </a:rPr>
              <a:t>(.h o .hpp y .cpp).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¿Por qué dividir el código fuente?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Compilación más eficiente.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Organización.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Facilitar la reutilización.</a:t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33" name="Google Shape;233;g2cdea9277d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975" y="2571745"/>
            <a:ext cx="2677425" cy="16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cdea9277d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233700"/>
            <a:ext cx="992700" cy="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e28076a44_0_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Estructuras de ficheros</a:t>
            </a:r>
            <a:endParaRPr/>
          </a:p>
        </p:txBody>
      </p:sp>
      <p:sp>
        <p:nvSpPr>
          <p:cNvPr id="240" name="Google Shape;240;g2ce28076a44_0_2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Estructura de ficheros en C++:</a:t>
            </a:r>
            <a:r>
              <a:rPr lang="e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Dividir el código fuente: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Lo ideal es </a:t>
            </a:r>
            <a:r>
              <a:rPr lang="es" sz="1500">
                <a:solidFill>
                  <a:srgbClr val="FFFF00"/>
                </a:solidFill>
              </a:rPr>
              <a:t>dividir </a:t>
            </a:r>
            <a:r>
              <a:rPr lang="es" sz="1500">
                <a:solidFill>
                  <a:srgbClr val="FFFFFF"/>
                </a:solidFill>
              </a:rPr>
              <a:t>por módulos.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Una buena idea es tener un par de ficheros por clase </a:t>
            </a:r>
            <a:r>
              <a:rPr lang="es" sz="1500">
                <a:solidFill>
                  <a:srgbClr val="FFFF00"/>
                </a:solidFill>
              </a:rPr>
              <a:t>(Miclase. hpp y MiClase.cpp)</a:t>
            </a:r>
            <a:endParaRPr sz="1500">
              <a:solidFill>
                <a:srgbClr val="FFFF00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s" sz="1500"/>
              <a:t>Decidir que va en el archivo de cabecera y que en el archivo de código fuente.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1" name="Google Shape;241;g2ce28076a4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400" y="2837325"/>
            <a:ext cx="2405050" cy="22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e28076a44_0_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Estructuras de ficheros</a:t>
            </a:r>
            <a:endParaRPr/>
          </a:p>
        </p:txBody>
      </p:sp>
      <p:sp>
        <p:nvSpPr>
          <p:cNvPr id="247" name="Google Shape;247;g2ce28076a44_0_1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Estructura de ficheros en C++:</a:t>
            </a:r>
            <a:r>
              <a:rPr lang="e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Problemas al dividir el código: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Eliminación </a:t>
            </a:r>
            <a:r>
              <a:rPr lang="es" sz="1500">
                <a:solidFill>
                  <a:srgbClr val="FFFFFF"/>
                </a:solidFill>
              </a:rPr>
              <a:t>accidental</a:t>
            </a:r>
            <a:r>
              <a:rPr lang="es" sz="1500">
                <a:solidFill>
                  <a:srgbClr val="FFFFFF"/>
                </a:solidFill>
              </a:rPr>
              <a:t> de </a:t>
            </a:r>
            <a:r>
              <a:rPr lang="es" sz="1500">
                <a:solidFill>
                  <a:srgbClr val="FFFF00"/>
                </a:solidFill>
              </a:rPr>
              <a:t>cabeceras</a:t>
            </a:r>
            <a:r>
              <a:rPr lang="es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Dependencias </a:t>
            </a:r>
            <a:r>
              <a:rPr lang="es" sz="1500">
                <a:solidFill>
                  <a:srgbClr val="FFFF00"/>
                </a:solidFill>
              </a:rPr>
              <a:t>cíclicas</a:t>
            </a:r>
            <a:endParaRPr sz="1500">
              <a:solidFill>
                <a:srgbClr val="FFFF00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Duplicidad </a:t>
            </a:r>
            <a:r>
              <a:rPr lang="es" sz="1500">
                <a:solidFill>
                  <a:srgbClr val="FFFFFF"/>
                </a:solidFill>
              </a:rPr>
              <a:t>en las </a:t>
            </a:r>
            <a:r>
              <a:rPr lang="es" sz="1500">
                <a:solidFill>
                  <a:srgbClr val="FFFF00"/>
                </a:solidFill>
              </a:rPr>
              <a:t>definiciones</a:t>
            </a:r>
            <a:r>
              <a:rPr lang="es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Duplicidad </a:t>
            </a:r>
            <a:r>
              <a:rPr lang="es" sz="1500">
                <a:solidFill>
                  <a:srgbClr val="FFFFFF"/>
                </a:solidFill>
              </a:rPr>
              <a:t>en las </a:t>
            </a:r>
            <a:r>
              <a:rPr lang="es" sz="1500">
                <a:solidFill>
                  <a:srgbClr val="FFFFFF"/>
                </a:solidFill>
              </a:rPr>
              <a:t>instancias</a:t>
            </a:r>
            <a:r>
              <a:rPr lang="es" sz="1500">
                <a:solidFill>
                  <a:srgbClr val="FFFFFF"/>
                </a:solidFill>
              </a:rPr>
              <a:t> de los </a:t>
            </a:r>
            <a:r>
              <a:rPr lang="es" sz="1500">
                <a:solidFill>
                  <a:srgbClr val="FFFF00"/>
                </a:solidFill>
              </a:rPr>
              <a:t>objetos</a:t>
            </a:r>
            <a:r>
              <a:rPr lang="es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8" name="Google Shape;248;g2ce28076a44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25" y="2844597"/>
            <a:ext cx="3022650" cy="20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e28076a44_0_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Estructuras de ficheros</a:t>
            </a:r>
            <a:endParaRPr/>
          </a:p>
        </p:txBody>
      </p:sp>
      <p:sp>
        <p:nvSpPr>
          <p:cNvPr id="254" name="Google Shape;254;g2ce28076a44_0_17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Ficheros hpp y cpp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 Ficheros hpp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P</a:t>
            </a:r>
            <a:r>
              <a:rPr lang="es" sz="1500">
                <a:solidFill>
                  <a:srgbClr val="FFFFFF"/>
                </a:solidFill>
              </a:rPr>
              <a:t>ermiten </a:t>
            </a:r>
            <a:r>
              <a:rPr lang="es" sz="1500">
                <a:solidFill>
                  <a:srgbClr val="FFFF00"/>
                </a:solidFill>
              </a:rPr>
              <a:t>definir la interfaz de las clases y funciones</a:t>
            </a:r>
            <a:r>
              <a:rPr lang="es" sz="1500">
                <a:solidFill>
                  <a:srgbClr val="FFFFFF"/>
                </a:solidFill>
              </a:rPr>
              <a:t>, promueven la </a:t>
            </a:r>
            <a:r>
              <a:rPr lang="es" sz="1500">
                <a:solidFill>
                  <a:srgbClr val="FFFF00"/>
                </a:solidFill>
              </a:rPr>
              <a:t>modularidad y organización del código</a:t>
            </a:r>
            <a:r>
              <a:rPr lang="es" sz="1500">
                <a:solidFill>
                  <a:srgbClr val="FFFFFF"/>
                </a:solidFill>
              </a:rPr>
              <a:t>, y ayudan a </a:t>
            </a:r>
            <a:r>
              <a:rPr lang="es" sz="1500">
                <a:solidFill>
                  <a:srgbClr val="FFFF00"/>
                </a:solidFill>
              </a:rPr>
              <a:t>prevenir errores</a:t>
            </a:r>
            <a:r>
              <a:rPr lang="es" sz="1500">
                <a:solidFill>
                  <a:srgbClr val="FFFFFF"/>
                </a:solidFill>
              </a:rPr>
              <a:t> de inclusión múltiple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Ficheros cpp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s" sz="1500"/>
              <a:t>Contienen la</a:t>
            </a:r>
            <a:r>
              <a:rPr lang="es" sz="1500">
                <a:solidFill>
                  <a:srgbClr val="FFFF00"/>
                </a:solidFill>
              </a:rPr>
              <a:t> implementación real de las clases y funciones, dividen la lógica del programa en partes manejables</a:t>
            </a:r>
            <a:r>
              <a:rPr lang="es" sz="1500"/>
              <a:t>, </a:t>
            </a:r>
            <a:r>
              <a:rPr lang="es" sz="1500">
                <a:solidFill>
                  <a:srgbClr val="FFFF00"/>
                </a:solidFill>
              </a:rPr>
              <a:t>gestionan las dependencias entre archivos</a:t>
            </a:r>
            <a:r>
              <a:rPr lang="es" sz="1500"/>
              <a:t> y permiten la</a:t>
            </a:r>
            <a:r>
              <a:rPr lang="es" sz="1500">
                <a:solidFill>
                  <a:srgbClr val="FFFF00"/>
                </a:solidFill>
              </a:rPr>
              <a:t> compilación separada </a:t>
            </a:r>
            <a:r>
              <a:rPr lang="es" sz="1500"/>
              <a:t>para proyectos grandes.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55" name="Google Shape;255;g2ce28076a44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75" y="3064350"/>
            <a:ext cx="1783675" cy="17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e28076a44_0_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Estructuras de ficheros</a:t>
            </a:r>
            <a:endParaRPr/>
          </a:p>
        </p:txBody>
      </p:sp>
      <p:sp>
        <p:nvSpPr>
          <p:cNvPr id="261" name="Google Shape;261;g2ce28076a44_0_28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Ejemplo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62" name="Google Shape;262;g2ce28076a4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1515750"/>
            <a:ext cx="25717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1319700" y="15823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                                                               ¡¡¡Gracias por vuestra atención!!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"/>
              <a:t>                  </a:t>
            </a:r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875" y="1922068"/>
            <a:ext cx="1006725" cy="8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25" y="2777875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1976000" y="21388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https://www.twitch.tv/canarianplay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072200" y="31083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CanarianPlay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425" y="2538996"/>
            <a:ext cx="1238232" cy="1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/>
        </p:nvSpPr>
        <p:spPr>
          <a:xfrm>
            <a:off x="5602350" y="3137900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https://www.tiktok.com/@canarianplay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5750" y="762175"/>
            <a:ext cx="892500" cy="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¿Qué aprenderemos?</a:t>
            </a:r>
            <a:endParaRPr/>
          </a:p>
        </p:txBody>
      </p:sp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500">
                <a:solidFill>
                  <a:srgbClr val="FFFF00"/>
                </a:solidFill>
              </a:rPr>
              <a:t>Gestión de la memoria</a:t>
            </a:r>
            <a:endParaRPr sz="1500">
              <a:solidFill>
                <a:srgbClr val="FFFF00"/>
              </a:solidFill>
            </a:endParaRPr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¿Qué es?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Como se usa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</a:t>
            </a:r>
            <a:r>
              <a:rPr lang="es" sz="1500">
                <a:solidFill>
                  <a:srgbClr val="FFFF00"/>
                </a:solidFill>
              </a:rPr>
              <a:t> y Destructores</a:t>
            </a:r>
            <a:endParaRPr sz="1500">
              <a:solidFill>
                <a:srgbClr val="FFFF00"/>
              </a:solidFill>
            </a:endParaRPr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Hablemos de los constructores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Uso de constructores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Hablemos de los destructores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Uso de destructores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Operadores new y delete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Ejemplos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500">
                <a:solidFill>
                  <a:srgbClr val="FFFF00"/>
                </a:solidFill>
              </a:rPr>
              <a:t>Estructura de ficheros</a:t>
            </a:r>
            <a:endParaRPr sz="1500">
              <a:solidFill>
                <a:srgbClr val="FFFF00"/>
              </a:solidFill>
            </a:endParaRPr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Estructura de ficheros en C++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Ficheros de cabecera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Ficheros de </a:t>
            </a:r>
            <a:r>
              <a:rPr lang="es" sz="1500"/>
              <a:t>compilación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Ejemplos</a:t>
            </a:r>
            <a:endParaRPr sz="1500"/>
          </a:p>
        </p:txBody>
      </p:sp>
      <p:pic>
        <p:nvPicPr>
          <p:cNvPr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075" y="2631275"/>
            <a:ext cx="1939000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af71f2577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Gestión de la memoria</a:t>
            </a:r>
            <a:endParaRPr/>
          </a:p>
        </p:txBody>
      </p:sp>
      <p:sp>
        <p:nvSpPr>
          <p:cNvPr id="149" name="Google Shape;149;g2caf71f2577_0_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¿Qué es?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Proceso de </a:t>
            </a:r>
            <a:r>
              <a:rPr lang="es" sz="1500">
                <a:solidFill>
                  <a:srgbClr val="FFFF00"/>
                </a:solidFill>
              </a:rPr>
              <a:t>asignar y </a:t>
            </a:r>
            <a:r>
              <a:rPr lang="es" sz="1500">
                <a:solidFill>
                  <a:srgbClr val="FFFF00"/>
                </a:solidFill>
              </a:rPr>
              <a:t>liberar</a:t>
            </a:r>
            <a:r>
              <a:rPr lang="es" sz="1500"/>
              <a:t> </a:t>
            </a:r>
            <a:r>
              <a:rPr lang="es" sz="1500"/>
              <a:t>memoria</a:t>
            </a:r>
            <a:r>
              <a:rPr lang="es" sz="1500"/>
              <a:t> para los objetos de un programa durante el tiempo de ejecución de este.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Existen dos enfoques principales: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Gestión manual:</a:t>
            </a:r>
            <a:r>
              <a:rPr lang="es" sz="1500"/>
              <a:t> 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programador es el responsable de seguir el proceso de asignación y liberación de la memoria.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Propensa a errores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Gestión automática:</a:t>
            </a:r>
            <a:endParaRPr sz="1500">
              <a:solidFill>
                <a:srgbClr val="FFFF00"/>
              </a:solidFill>
            </a:endParaRPr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Se realiza mediante un proceso conocido como “garbage collection”</a:t>
            </a:r>
            <a:endParaRPr sz="1500"/>
          </a:p>
        </p:txBody>
      </p:sp>
      <p:pic>
        <p:nvPicPr>
          <p:cNvPr id="150" name="Google Shape;150;g2caf71f25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75" y="2493775"/>
            <a:ext cx="2232924" cy="22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af71f2577_0_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Gestión de la memoria</a:t>
            </a:r>
            <a:endParaRPr/>
          </a:p>
        </p:txBody>
      </p:sp>
      <p:sp>
        <p:nvSpPr>
          <p:cNvPr id="156" name="Google Shape;156;g2caf71f2577_0_7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Usos: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Mediante la creación y destrucción de objetos de nuestro código.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Utilizando operados como </a:t>
            </a:r>
            <a:r>
              <a:rPr lang="es" sz="1500">
                <a:solidFill>
                  <a:srgbClr val="FFFF00"/>
                </a:solidFill>
              </a:rPr>
              <a:t>new </a:t>
            </a:r>
            <a:r>
              <a:rPr lang="es" sz="1500"/>
              <a:t>y </a:t>
            </a:r>
            <a:r>
              <a:rPr lang="es" sz="1500">
                <a:solidFill>
                  <a:srgbClr val="FFFF00"/>
                </a:solidFill>
              </a:rPr>
              <a:t>delete </a:t>
            </a:r>
            <a:r>
              <a:rPr lang="es" sz="1500"/>
              <a:t>(lo veremos más adelante)</a:t>
            </a:r>
            <a:endParaRPr sz="1500"/>
          </a:p>
        </p:txBody>
      </p:sp>
      <p:pic>
        <p:nvPicPr>
          <p:cNvPr id="157" name="Google Shape;157;g2caf71f257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850" y="2149450"/>
            <a:ext cx="3810200" cy="25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cd14985c1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163" name="Google Shape;163;g2ccd14985c1_0_0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Funciones miembro</a:t>
            </a:r>
            <a:r>
              <a:rPr lang="es" sz="1500"/>
              <a:t> que sirven para inicializar y declarar un objeto</a:t>
            </a:r>
            <a:r>
              <a:rPr lang="es" sz="1500"/>
              <a:t>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Se utilizan para crear objetos de una determinada clase.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Deben ser </a:t>
            </a:r>
            <a:r>
              <a:rPr lang="es" sz="1500">
                <a:solidFill>
                  <a:srgbClr val="FFFF00"/>
                </a:solidFill>
              </a:rPr>
              <a:t>públicos</a:t>
            </a:r>
            <a:r>
              <a:rPr lang="es" sz="1500"/>
              <a:t>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</a:t>
            </a:r>
            <a:r>
              <a:rPr lang="es" sz="1500"/>
              <a:t>pueden ser heredados.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No retornan</a:t>
            </a:r>
            <a:r>
              <a:rPr lang="es" sz="1500"/>
              <a:t> ningún valor.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Nombre constructor = Nombre clase que lo contiene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Sintaxis: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4" name="Google Shape;164;g2ccd14985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75" y="3287025"/>
            <a:ext cx="5437675" cy="1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ccd14985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24000" y="2730595"/>
            <a:ext cx="1927875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cd14985c1_0_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171" name="Google Shape;171;g2ccd14985c1_0_7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Constructores:</a:t>
            </a:r>
            <a:endParaRPr sz="1500">
              <a:solidFill>
                <a:srgbClr val="FF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Declaraciones </a:t>
            </a:r>
            <a:r>
              <a:rPr lang="es" sz="1500">
                <a:solidFill>
                  <a:srgbClr val="FFFF00"/>
                </a:solidFill>
              </a:rPr>
              <a:t>ilegales </a:t>
            </a:r>
            <a:r>
              <a:rPr lang="es" sz="1500"/>
              <a:t>del constructor: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Declaraciones legales válidas del constructor: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2" name="Google Shape;172;g2ccd14985c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00" y="1307838"/>
            <a:ext cx="27717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ccd14985c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250" y="2543763"/>
            <a:ext cx="992700" cy="43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ccd14985c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250" y="3779825"/>
            <a:ext cx="1663300" cy="5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ccd14985c1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3300" y="3382801"/>
            <a:ext cx="1760699" cy="176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cd14985c1_0_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181" name="Google Shape;181;g2ccd14985c1_0_16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Inicialización de objetos:</a:t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Se puede </a:t>
            </a:r>
            <a:r>
              <a:rPr lang="es" sz="1500">
                <a:solidFill>
                  <a:srgbClr val="FFFF00"/>
                </a:solidFill>
              </a:rPr>
              <a:t>asignar valores por defecto</a:t>
            </a:r>
            <a:r>
              <a:rPr lang="es" sz="1500">
                <a:solidFill>
                  <a:srgbClr val="FFFFFF"/>
                </a:solidFill>
              </a:rPr>
              <a:t> a los argumentos de un constructor.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82" name="Google Shape;182;g2ccd14985c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375" y="1712850"/>
            <a:ext cx="245224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ccd14985c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50" y="3126825"/>
            <a:ext cx="37719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d36785f6e_0_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189" name="Google Shape;189;g2cd36785f6e_0_1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El </a:t>
            </a:r>
            <a:r>
              <a:rPr lang="es" sz="1500">
                <a:solidFill>
                  <a:srgbClr val="FFFF00"/>
                </a:solidFill>
              </a:rPr>
              <a:t>constructor copia</a:t>
            </a:r>
            <a:r>
              <a:rPr lang="es" sz="1500">
                <a:solidFill>
                  <a:srgbClr val="FFFFFF"/>
                </a:solidFill>
              </a:rPr>
              <a:t>: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Sintaxis: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Ejemplo:</a:t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90" name="Google Shape;190;g2cd36785f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75" y="1642625"/>
            <a:ext cx="2836209" cy="3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d36785f6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563" y="2659775"/>
            <a:ext cx="39147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cd36785f6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00" y="2484921"/>
            <a:ext cx="2295675" cy="2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d36785f6e_0_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Constructores y Destructores</a:t>
            </a:r>
            <a:endParaRPr/>
          </a:p>
        </p:txBody>
      </p:sp>
      <p:sp>
        <p:nvSpPr>
          <p:cNvPr id="198" name="Google Shape;198;g2cd36785f6e_0_13"/>
          <p:cNvSpPr txBox="1"/>
          <p:nvPr>
            <p:ph idx="1" type="body"/>
          </p:nvPr>
        </p:nvSpPr>
        <p:spPr>
          <a:xfrm>
            <a:off x="1297500" y="1048275"/>
            <a:ext cx="7615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Constructores: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El operador </a:t>
            </a:r>
            <a:r>
              <a:rPr b="1" lang="es" sz="1500">
                <a:solidFill>
                  <a:srgbClr val="FFFF00"/>
                </a:solidFill>
              </a:rPr>
              <a:t>new: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Se utiliza para </a:t>
            </a:r>
            <a:r>
              <a:rPr lang="es" sz="1500">
                <a:solidFill>
                  <a:srgbClr val="FFFF00"/>
                </a:solidFill>
              </a:rPr>
              <a:t>reservar </a:t>
            </a:r>
            <a:r>
              <a:rPr lang="es" sz="1500">
                <a:solidFill>
                  <a:srgbClr val="FFFFFF"/>
                </a:solidFill>
              </a:rPr>
              <a:t>un </a:t>
            </a:r>
            <a:r>
              <a:rPr lang="es" sz="1500">
                <a:solidFill>
                  <a:srgbClr val="FFFF00"/>
                </a:solidFill>
              </a:rPr>
              <a:t>espacio en la memoria</a:t>
            </a:r>
            <a:r>
              <a:rPr lang="es" sz="1500">
                <a:solidFill>
                  <a:srgbClr val="FFFFFF"/>
                </a:solidFill>
              </a:rPr>
              <a:t>, denominada </a:t>
            </a:r>
            <a:r>
              <a:rPr lang="es" sz="1500">
                <a:solidFill>
                  <a:srgbClr val="FFFF00"/>
                </a:solidFill>
              </a:rPr>
              <a:t>montón</a:t>
            </a:r>
            <a:r>
              <a:rPr lang="es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00"/>
                </a:solidFill>
              </a:rPr>
              <a:t>Devuelve </a:t>
            </a:r>
            <a:r>
              <a:rPr lang="es" sz="1500">
                <a:solidFill>
                  <a:srgbClr val="FFFFFF"/>
                </a:solidFill>
              </a:rPr>
              <a:t>una </a:t>
            </a:r>
            <a:r>
              <a:rPr lang="es" sz="1500">
                <a:solidFill>
                  <a:srgbClr val="FFFF00"/>
                </a:solidFill>
              </a:rPr>
              <a:t>dirección de memoria</a:t>
            </a:r>
            <a:r>
              <a:rPr lang="es" sz="1500">
                <a:solidFill>
                  <a:srgbClr val="FFFFFF"/>
                </a:solidFill>
              </a:rPr>
              <a:t> donde se encuentra el objeto creado.</a:t>
            </a:r>
            <a:endParaRPr sz="1500">
              <a:solidFill>
                <a:srgbClr val="FFFFFF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</a:pPr>
            <a:r>
              <a:rPr lang="es" sz="1500">
                <a:solidFill>
                  <a:srgbClr val="FFFFFF"/>
                </a:solidFill>
              </a:rPr>
              <a:t>Se puede usar tanto en constructores como en cualquier parte del código.</a:t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                                                       → sintaxis </a:t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99" name="Google Shape;199;g2cd36785f6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130825"/>
            <a:ext cx="3449662" cy="5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cd36785f6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500" y="3396600"/>
            <a:ext cx="2911500" cy="17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